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6B61AA-D2B3-48A8-B1B2-858B69C46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F0BDAB-DB03-4AB3-9853-C22B2E80C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2B7CDC-8CA8-4571-BF80-3D5B3CCFB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5A35F4-D531-41F8-88F6-46A3D905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5324FD-F518-41D1-AF42-3E220142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26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F43814-F549-40D5-85B0-BB77526B4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44C6BED-1405-4753-89C6-AF34AA144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5570437-754A-4C7F-943C-28DC44032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9BF02A-B633-4B18-B24F-29F5258A1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BA03DB-185B-4061-BC9C-521D519E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45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D34F189-DD58-47F1-A10C-DAE4A242F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4CC49DC-6DA9-4993-B2AA-C595F3386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8260B4-D15F-40BE-A44E-E43E1422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3DE320-464D-4434-A289-FDF93EDD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0C6328-C59D-45F3-9CEC-10952C0E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9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7432BA-4849-4CDF-990B-9206E91B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2F2078-4408-4969-BBD4-A8CD4BC38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86370E-F48A-4A57-B68B-526FB53C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232BD4-2C44-47FE-86CF-FF38067B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27AB90B-915E-4A1F-BA57-39141849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55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59A969-6FD5-4878-AF57-5DA98AAC3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43A378D-D94A-4D71-A409-ACFCE96E4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E879EB-772B-4CB9-90F5-2033CB46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CB3BA8-95FB-43A1-A372-20E7E209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2F4FA9-C249-40B3-A5BE-A8C1EEC5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10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957D88-060D-47BF-8348-162B54E7D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FF46AE-D5B6-4136-ABA3-EE4118509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1A0AB3F-0A09-49A9-A3C8-E051E12F6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4DA55C0-4EFB-415E-A0BF-32547378B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1934EB7-6CBB-4551-BBB7-636FEFB2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00DAB66-7B6D-43CB-B4D1-7D612FF0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37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6A56D9-2CEA-48B6-971B-CBCCB8E1B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8288BE8-EFAE-4447-B1A8-F5F1CCE37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4225E8-694A-4B2D-B9EF-E02D7D524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71E9C82-E85E-43A6-AA2E-231F5F658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1050C0A-B2A6-4E42-BCB3-AD3543F9C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3BA1035-3808-4D2E-BB48-2F3E0E584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5E6C303-C04D-46F0-B653-E6F28D91B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23BAF14-1F25-40F6-A308-22391518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64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E52C7C-791B-4D76-92E7-F29ACCFB2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160D6B3-9F53-4634-B3B2-392FDD20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A1EE7B0-83D8-42B5-9790-0A626259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1767015-A58E-499F-B07F-640D32BD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46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AC79D7C-5C5F-4437-805A-6B5A5E31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3EF2787-AE1E-488F-8EAC-AA964E194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98E5468-25A1-47CF-AC34-31D5DD8E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98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702AA0-4721-45D5-9B01-35D19D66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3B1753-23F2-4325-92DE-AD24693AF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0F6A08C-51E4-4DCC-8A26-8FEC2AAD9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281C0B0-61E1-4837-8B59-632A4DA6A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C43BC1-CE41-47FB-BB00-F98224FC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42787F3-B641-4E7D-81E9-C3A88743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9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66A6E0-43D0-466F-AC38-000BE3E0B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C24B9FA-5E65-438E-BBA5-82E961FBD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7194EDF-18BD-4F3A-9AE0-D6D2FB130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5447B41-FC1B-4BEF-913F-808CE277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3B34C75-78AC-4C44-B620-D6D296EE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3E4F30D-9DD5-4BA0-95E4-57DB99C3B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6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922D092-75AE-42B2-9DE5-BE12FDE29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58B306-A441-4F24-9FAC-A3F2737C7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B80171-EED1-4321-809B-0BE29D7F1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794CD-9AE2-4090-8836-F419FA68693C}" type="datetimeFigureOut">
              <a:rPr lang="tr-TR" smtClean="0"/>
              <a:t>14.05.2021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90F21D-FA20-4378-AF47-9932B1A1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791B71-DFAA-4E13-A3FD-9E42D24E8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BFE1B-F6D0-4EF2-BB97-E46FD0FCD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71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CA1FF4-EB4A-4E15-B3E5-1A8F41053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893" y="3403140"/>
            <a:ext cx="7676213" cy="274559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Hedef belirleme; </a:t>
            </a:r>
          </a:p>
          <a:p>
            <a:pPr marL="0" indent="0">
              <a:buNone/>
            </a:pPr>
            <a:r>
              <a:rPr lang="tr-TR" dirty="0"/>
              <a:t>Geleceğinizi düşünmek, bu geleceğe dair hayallerinizi gerçeğe dönüştürmek ve kendinizi motive etmek için güçlü bir süreçtir.</a:t>
            </a:r>
          </a:p>
          <a:p>
            <a:pPr marL="0" indent="0">
              <a:buNone/>
            </a:pPr>
            <a:r>
              <a:rPr lang="tr-TR" dirty="0"/>
              <a:t>Yaşamda varmak istediğiniz noktayı seçmenizde size yardımcı olacaktır</a:t>
            </a:r>
          </a:p>
          <a:p>
            <a:pPr marL="0" indent="0">
              <a:buNone/>
            </a:pPr>
            <a:r>
              <a:rPr lang="tr-TR" dirty="0"/>
              <a:t>Çabalarınızı nereye yoğunlaştırmanız gerektiği konusunda size yol gösterecektir.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5FC6399-DA6E-4977-BF74-42B4FF310D38}"/>
              </a:ext>
            </a:extLst>
          </p:cNvPr>
          <p:cNvSpPr txBox="1"/>
          <p:nvPr/>
        </p:nvSpPr>
        <p:spPr>
          <a:xfrm>
            <a:off x="2637019" y="1059835"/>
            <a:ext cx="6746823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tr-TR" sz="2400" b="1" dirty="0"/>
              <a:t>Hedef; </a:t>
            </a:r>
            <a:r>
              <a:rPr lang="tr-TR" sz="2400" dirty="0"/>
              <a:t>belirlenen bir zaman diliminde ulaşılmak istenen noktadır veya bir hayalin, bir isteğin eylem planıyla desteklenmesi ve harekete geçirilmesi demektir.</a:t>
            </a:r>
          </a:p>
        </p:txBody>
      </p:sp>
    </p:spTree>
    <p:extLst>
      <p:ext uri="{BB962C8B-B14F-4D97-AF65-F5344CB8AC3E}">
        <p14:creationId xmlns:p14="http://schemas.microsoft.com/office/powerpoint/2010/main" val="182189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E58338-A6B8-4A37-859B-0D6374A66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19" y="1269321"/>
            <a:ext cx="10254521" cy="381234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Hedeflerimizi Nasıl Tanımlarız?</a:t>
            </a:r>
          </a:p>
          <a:p>
            <a:pPr marL="0" indent="0" algn="ctr">
              <a:buNone/>
            </a:pPr>
            <a:r>
              <a:rPr lang="tr-TR" dirty="0"/>
              <a:t>Hedeflerinizi tanımlayabilmeniz için öncelikle aşağıdaki soruları yanıtlamanız gerekmektedir:</a:t>
            </a:r>
          </a:p>
          <a:p>
            <a:pPr marL="514350" indent="-514350" algn="ctr">
              <a:buAutoNum type="arabicPeriod"/>
            </a:pPr>
            <a:r>
              <a:rPr lang="tr-TR" dirty="0"/>
              <a:t>Şu anda neredeyim, nereye varmak istiyorum?</a:t>
            </a:r>
          </a:p>
          <a:p>
            <a:pPr marL="514350" indent="-514350" algn="ctr">
              <a:buAutoNum type="arabicPeriod"/>
            </a:pPr>
            <a:r>
              <a:rPr lang="tr-TR" dirty="0"/>
              <a:t>Hedefime ulaşabilmek için gerekli zaman dilimi nedir?</a:t>
            </a:r>
          </a:p>
          <a:p>
            <a:pPr marL="514350" indent="-514350" algn="ctr">
              <a:buAutoNum type="arabicPeriod"/>
            </a:pPr>
            <a:r>
              <a:rPr lang="tr-TR" dirty="0"/>
              <a:t>Hedefime hangi yollarla ulaşacağımı biliyor muyum?</a:t>
            </a:r>
          </a:p>
          <a:p>
            <a:pPr marL="514350" indent="-514350" algn="ctr">
              <a:buAutoNum type="arabicPeriod"/>
            </a:pPr>
            <a:r>
              <a:rPr lang="tr-TR" dirty="0"/>
              <a:t>Bunca çalışmanın sonucunda ulaşacağım sonuç nedir?</a:t>
            </a:r>
          </a:p>
        </p:txBody>
      </p:sp>
    </p:spTree>
    <p:extLst>
      <p:ext uri="{BB962C8B-B14F-4D97-AF65-F5344CB8AC3E}">
        <p14:creationId xmlns:p14="http://schemas.microsoft.com/office/powerpoint/2010/main" val="113969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AB26EA-5EA5-45CE-BF5C-2EFE629F6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729" y="2908093"/>
            <a:ext cx="8700541" cy="32688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Hedefler Nasıl Olmalı?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Senin için anlamlı ve sana özel olmalı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Net, gerçekçi ve zamana bağlı olmalıdır (bir gün sınava gireceğim değil; 6 Haziran Pazar günü sınava gireceğim ifadesini kullanmak daha güçlüdür.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Öğrencinin sahip olduğu yetenek ve güçle ulaşabileceği türden olmalı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/>
              <a:t>Size ait</a:t>
            </a:r>
            <a:r>
              <a:rPr lang="tr-TR" dirty="0"/>
              <a:t>, yani; annenizin, babanızın, en yakın arkadaşınızın, akrabalarınızın değil; gerçekten kendinizin elde etmek istediği hedefler olduğundan emin olun.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842E4D6-D14E-4735-81CB-6AD7A49CF667}"/>
              </a:ext>
            </a:extLst>
          </p:cNvPr>
          <p:cNvSpPr txBox="1"/>
          <p:nvPr/>
        </p:nvSpPr>
        <p:spPr>
          <a:xfrm>
            <a:off x="2507104" y="681036"/>
            <a:ext cx="714656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tr-TR" sz="2400" b="1" dirty="0"/>
              <a:t>Hedef Neden Belirlenir?</a:t>
            </a:r>
          </a:p>
          <a:p>
            <a:pPr marL="0" indent="0">
              <a:buNone/>
            </a:pPr>
            <a:r>
              <a:rPr lang="tr-TR" sz="2400" dirty="0"/>
              <a:t>Hedef belirleme; uzun vadeli vizyon ve kısa vadeli motivasyon sağlar.</a:t>
            </a:r>
          </a:p>
          <a:p>
            <a:pPr marL="0" indent="0">
              <a:buNone/>
            </a:pPr>
            <a:r>
              <a:rPr lang="tr-TR" sz="2400" dirty="0"/>
              <a:t>Hedefler; çalışmaya odaklar, zamanınızı, çalışma alanınızı, azminizi ve kaynaklarınızı düzenler.</a:t>
            </a:r>
          </a:p>
        </p:txBody>
      </p:sp>
    </p:spTree>
    <p:extLst>
      <p:ext uri="{BB962C8B-B14F-4D97-AF65-F5344CB8AC3E}">
        <p14:creationId xmlns:p14="http://schemas.microsoft.com/office/powerpoint/2010/main" val="275389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478005-2B8F-4095-80BB-7F2456383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7807" y="794940"/>
            <a:ext cx="9445052" cy="536601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2000" b="1" dirty="0"/>
              <a:t>Hedef Belirlemeye Başlamak</a:t>
            </a:r>
          </a:p>
          <a:p>
            <a:pPr marL="0" indent="0">
              <a:buNone/>
            </a:pPr>
            <a:r>
              <a:rPr lang="tr-TR" sz="2000" dirty="0"/>
              <a:t>Hedef belirleme aşamasında ; </a:t>
            </a:r>
          </a:p>
          <a:p>
            <a:pPr marL="0" indent="0">
              <a:buNone/>
            </a:pPr>
            <a:r>
              <a:rPr lang="tr-TR" sz="2000" dirty="0"/>
              <a:t>Kendini tanıma,</a:t>
            </a:r>
          </a:p>
          <a:p>
            <a:pPr marL="0" indent="0">
              <a:buNone/>
            </a:pPr>
            <a:r>
              <a:rPr lang="tr-TR" sz="2000" dirty="0"/>
              <a:t>Karar verme,</a:t>
            </a:r>
          </a:p>
          <a:p>
            <a:pPr marL="0" indent="0">
              <a:buNone/>
            </a:pPr>
            <a:r>
              <a:rPr lang="tr-TR" sz="2000" dirty="0"/>
              <a:t>Sorumluluk alma,</a:t>
            </a:r>
          </a:p>
          <a:p>
            <a:pPr marL="0" indent="0">
              <a:buNone/>
            </a:pPr>
            <a:r>
              <a:rPr lang="tr-TR" sz="2000" dirty="0"/>
              <a:t>Eylem planı oluşturma, önemli basamaklardır. </a:t>
            </a:r>
          </a:p>
          <a:p>
            <a:pPr marL="0" indent="0">
              <a:buNone/>
            </a:pPr>
            <a:r>
              <a:rPr lang="tr-TR" sz="2000" dirty="0"/>
              <a:t>Öğrencinin kendine uygun bir hedef belirlemesi için ilk başta kendisini tanıması; ilgi, bilgi ve becerilerinin farkında olması gerekir.</a:t>
            </a:r>
          </a:p>
          <a:p>
            <a:pPr marL="0" indent="0" algn="ctr">
              <a:buNone/>
            </a:pPr>
            <a:endParaRPr lang="tr-TR" sz="2000" b="1" dirty="0"/>
          </a:p>
          <a:p>
            <a:pPr marL="514350" indent="-514350">
              <a:buAutoNum type="arabicPeriod"/>
            </a:pPr>
            <a:r>
              <a:rPr lang="tr-TR" sz="2000" dirty="0"/>
              <a:t>Önce zihninizde , hayatınızda ne yapmak istediğinizin «büyük </a:t>
            </a:r>
            <a:r>
              <a:rPr lang="tr-TR" sz="2000" dirty="0" err="1"/>
              <a:t>resmi»ni</a:t>
            </a:r>
            <a:r>
              <a:rPr lang="tr-TR" sz="2000" dirty="0"/>
              <a:t> hayal edin (kariyer, para, </a:t>
            </a:r>
            <a:r>
              <a:rPr lang="tr-TR" sz="2000" dirty="0" err="1"/>
              <a:t>eğitim,sanat</a:t>
            </a:r>
            <a:r>
              <a:rPr lang="tr-TR" sz="2000" dirty="0"/>
              <a:t>, tutum,  kamu hizmeti vb. hangi alanda hangi noktaya gelmek istiyorsun, belirle. Örneğin saygın bir doktor )</a:t>
            </a:r>
          </a:p>
          <a:p>
            <a:pPr marL="514350" indent="-514350">
              <a:buAutoNum type="arabicPeriod"/>
            </a:pPr>
            <a:r>
              <a:rPr lang="tr-TR" sz="2000" dirty="0"/>
              <a:t>Belirlediğin büyük hedefe ulaşmak için, onu küçük hedeflere ayır ( önce </a:t>
            </a:r>
            <a:r>
              <a:rPr lang="tr-TR" sz="2000" dirty="0" err="1"/>
              <a:t>Lgs’ye</a:t>
            </a:r>
            <a:r>
              <a:rPr lang="tr-TR" sz="2000" dirty="0"/>
              <a:t> girip liseye yerleşmeliyim gibi.)</a:t>
            </a:r>
          </a:p>
          <a:p>
            <a:pPr marL="514350" indent="-514350">
              <a:buAutoNum type="arabicPeriod"/>
            </a:pPr>
            <a:r>
              <a:rPr lang="tr-TR" sz="2000" dirty="0"/>
              <a:t>Belirlediğin küçük hedefin planlamasını yaparak üzerinde çalışmaya başla ( verimli ders çalışma tekniklerini kullanmak, zamanı etkili kullanmak, süre tutarak denemeler yapmak, tekrara yer vermek gibi.)</a:t>
            </a:r>
          </a:p>
        </p:txBody>
      </p:sp>
    </p:spTree>
    <p:extLst>
      <p:ext uri="{BB962C8B-B14F-4D97-AF65-F5344CB8AC3E}">
        <p14:creationId xmlns:p14="http://schemas.microsoft.com/office/powerpoint/2010/main" val="3419974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655FC1-C546-49C4-B365-70F6D40E4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tr-TR" b="0" i="0" dirty="0">
              <a:solidFill>
                <a:srgbClr val="232323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tr-TR" dirty="0">
              <a:solidFill>
                <a:srgbClr val="232323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b="0" i="0">
                <a:solidFill>
                  <a:srgbClr val="232323"/>
                </a:solidFill>
                <a:effectLst/>
                <a:latin typeface="Calibri" panose="020F0502020204030204" pitchFamily="34" charset="0"/>
              </a:rPr>
              <a:t>'</a:t>
            </a:r>
            <a:r>
              <a:rPr lang="tr-TR" b="0" i="0" dirty="0">
                <a:solidFill>
                  <a:srgbClr val="232323"/>
                </a:solidFill>
                <a:effectLst/>
                <a:latin typeface="Calibri" panose="020F0502020204030204" pitchFamily="34" charset="0"/>
              </a:rPr>
              <a:t>'En büyük başarı hiçbir </a:t>
            </a:r>
            <a:r>
              <a:rPr lang="tr-TR" b="0" i="0">
                <a:solidFill>
                  <a:srgbClr val="232323"/>
                </a:solidFill>
                <a:effectLst/>
                <a:latin typeface="Calibri" panose="020F0502020204030204" pitchFamily="34" charset="0"/>
              </a:rPr>
              <a:t>zaman düşmemek değil</a:t>
            </a:r>
            <a:r>
              <a:rPr lang="tr-TR" b="0" i="0" dirty="0">
                <a:solidFill>
                  <a:srgbClr val="232323"/>
                </a:solidFill>
                <a:effectLst/>
                <a:latin typeface="Calibri" panose="020F0502020204030204" pitchFamily="34" charset="0"/>
              </a:rPr>
              <a:t>, her düşüşünüzde tekrar ayağa kalkabilmektir.‘’ </a:t>
            </a:r>
          </a:p>
          <a:p>
            <a:pPr marL="0" indent="0">
              <a:buNone/>
            </a:pPr>
            <a:r>
              <a:rPr lang="tr-TR" dirty="0">
                <a:solidFill>
                  <a:srgbClr val="232323"/>
                </a:solidFill>
                <a:latin typeface="Calibri" panose="020F0502020204030204" pitchFamily="34" charset="0"/>
              </a:rPr>
              <a:t>									     </a:t>
            </a:r>
            <a:r>
              <a:rPr lang="tr-TR" sz="2000" b="0" i="1" dirty="0">
                <a:solidFill>
                  <a:srgbClr val="232323"/>
                </a:solidFill>
                <a:effectLst/>
                <a:latin typeface="Calibri" panose="020F0502020204030204" pitchFamily="34" charset="0"/>
              </a:rPr>
              <a:t>Konfüçyüs</a:t>
            </a:r>
          </a:p>
          <a:p>
            <a:pPr marL="0" indent="0">
              <a:buNone/>
            </a:pPr>
            <a:endParaRPr lang="tr-TR" sz="2000" i="1" dirty="0">
              <a:solidFill>
                <a:srgbClr val="232323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i="1" dirty="0">
                <a:solidFill>
                  <a:srgbClr val="232323"/>
                </a:solidFill>
                <a:effectLst/>
                <a:latin typeface="Calibri" panose="020F0502020204030204" pitchFamily="34" charset="0"/>
              </a:rPr>
              <a:t>	Çabalarınızın karşılığını almanız dileklerimle, şimdiden başarılar sevgili öğrencilerim.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5363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378</Words>
  <Application>Microsoft Office PowerPoint</Application>
  <PresentationFormat>Geniş ekran</PresentationFormat>
  <Paragraphs>36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Gökhan Topal</dc:creator>
  <cp:lastModifiedBy>Gökhan Topal</cp:lastModifiedBy>
  <cp:revision>8</cp:revision>
  <dcterms:created xsi:type="dcterms:W3CDTF">2021-05-14T10:15:54Z</dcterms:created>
  <dcterms:modified xsi:type="dcterms:W3CDTF">2021-05-14T11:18:39Z</dcterms:modified>
</cp:coreProperties>
</file>