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0A1A5D-7272-43BC-9541-050C8A56F8F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B6C13C4-81EA-41AF-8E3F-E237AB6460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0666BE5-7F70-4729-B64A-04A4BE278DFD}"/>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5" name="Alt Bilgi Yer Tutucusu 4">
            <a:extLst>
              <a:ext uri="{FF2B5EF4-FFF2-40B4-BE49-F238E27FC236}">
                <a16:creationId xmlns:a16="http://schemas.microsoft.com/office/drawing/2014/main" id="{4916118A-4C3C-4C29-A1E1-56E0E9BD2F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4C46389-C264-454F-B12C-149A9882AA19}"/>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315137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45466D-96CF-460E-BD93-17197C84846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E1F9D-D037-46B7-9B85-C3E64D94869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7BDDE0B-E3BF-445C-A111-05F16D93E9A9}"/>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5" name="Alt Bilgi Yer Tutucusu 4">
            <a:extLst>
              <a:ext uri="{FF2B5EF4-FFF2-40B4-BE49-F238E27FC236}">
                <a16:creationId xmlns:a16="http://schemas.microsoft.com/office/drawing/2014/main" id="{49D3CFD6-3150-419F-BD5F-FECA9FF7EB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453729-503F-4A5D-9434-51043075534B}"/>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207613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F334AF1-B562-4331-A852-7D231696554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08B6253-9DCC-40F5-99FF-F2C9F83D516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8902FC-3F4A-4A57-BE61-B70CE9D30842}"/>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5" name="Alt Bilgi Yer Tutucusu 4">
            <a:extLst>
              <a:ext uri="{FF2B5EF4-FFF2-40B4-BE49-F238E27FC236}">
                <a16:creationId xmlns:a16="http://schemas.microsoft.com/office/drawing/2014/main" id="{29EB3110-96D9-4670-9A38-1488CC70F0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4BD02A-4B8E-4D61-BD27-162B34A8B27C}"/>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309074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13ABB1-F039-4BF0-839C-79228F6035A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DF57323-F14D-45D3-8E78-DEF267BCCD3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960F244-E1E7-4017-890D-D323D51B260C}"/>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5" name="Alt Bilgi Yer Tutucusu 4">
            <a:extLst>
              <a:ext uri="{FF2B5EF4-FFF2-40B4-BE49-F238E27FC236}">
                <a16:creationId xmlns:a16="http://schemas.microsoft.com/office/drawing/2014/main" id="{78A46DFE-2965-4145-904B-13CD0FC71A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2F03BE-1EF4-4DC4-8771-B8E4D9E69691}"/>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266787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D64F4C-2ACC-4DF2-9170-7A5820262A2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4A29901-7588-48F9-85C6-B7D0C0AB6A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86E27A1-A537-4FDB-9F0D-F569B0996C6F}"/>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5" name="Alt Bilgi Yer Tutucusu 4">
            <a:extLst>
              <a:ext uri="{FF2B5EF4-FFF2-40B4-BE49-F238E27FC236}">
                <a16:creationId xmlns:a16="http://schemas.microsoft.com/office/drawing/2014/main" id="{4D0C9B13-235B-4889-97A8-EF0B084A83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DE8A3C7-7F3A-405C-B65E-399C40D28538}"/>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272866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4BB12-1258-4A22-8E9D-7AD57C8FA8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F8E0EA2-B63F-45AF-878D-2BFCFCB56EA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958E493-E910-4D55-9911-9FD90DC55E9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4370F45-184C-43ED-8D43-A517A6F1B46A}"/>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6" name="Alt Bilgi Yer Tutucusu 5">
            <a:extLst>
              <a:ext uri="{FF2B5EF4-FFF2-40B4-BE49-F238E27FC236}">
                <a16:creationId xmlns:a16="http://schemas.microsoft.com/office/drawing/2014/main" id="{0CD4EC01-7F67-4213-B1B0-BD1236493CB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6ED848A-6E77-4655-A8D2-5938A07B504A}"/>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58778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1B008C-CAB7-4588-8FC6-F9E0E5B5D52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3F25306-D9D9-45DC-AFA2-54CC5AA320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F398F84-6961-44FA-976D-7E905FDA418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2A73994-3323-49E3-8A59-6BD2D4D9F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904D63A-5B0A-4B9C-B6B7-14C51F6BC2F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B337FD9-AB81-42CB-AF2F-4D4119FD98D5}"/>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8" name="Alt Bilgi Yer Tutucusu 7">
            <a:extLst>
              <a:ext uri="{FF2B5EF4-FFF2-40B4-BE49-F238E27FC236}">
                <a16:creationId xmlns:a16="http://schemas.microsoft.com/office/drawing/2014/main" id="{4BB1C720-1570-4DD8-96A1-4B80A960203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57F9D57-9DBD-4CF3-823D-BC0F9392BAFE}"/>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56939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0F23E-06D5-4A17-9F64-81988E4F7E0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73A98D5-79EE-4295-9571-496AB6F6FDEE}"/>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4" name="Alt Bilgi Yer Tutucusu 3">
            <a:extLst>
              <a:ext uri="{FF2B5EF4-FFF2-40B4-BE49-F238E27FC236}">
                <a16:creationId xmlns:a16="http://schemas.microsoft.com/office/drawing/2014/main" id="{3692B23E-2EC1-4367-80A3-E6C8658D8C7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9985926-D75F-4B41-AC64-9BB3A5C4EC57}"/>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117480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D81C65E-34C2-40BD-B2C1-827CDFAC6F94}"/>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3" name="Alt Bilgi Yer Tutucusu 2">
            <a:extLst>
              <a:ext uri="{FF2B5EF4-FFF2-40B4-BE49-F238E27FC236}">
                <a16:creationId xmlns:a16="http://schemas.microsoft.com/office/drawing/2014/main" id="{06D56F8A-AD90-4FD2-A184-ED6DC311275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7B5F024-0437-4F61-874D-81F496A72F3F}"/>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244840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C92EC8-6C2E-4D06-ABF3-DDB1BBD1C2A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C2B36EC-9FB6-4DC8-B468-393CEE345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C1B0029-98EB-4FD0-93EF-43C099B3E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44C8D32-DA41-4A31-BF98-C881A83628C3}"/>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6" name="Alt Bilgi Yer Tutucusu 5">
            <a:extLst>
              <a:ext uri="{FF2B5EF4-FFF2-40B4-BE49-F238E27FC236}">
                <a16:creationId xmlns:a16="http://schemas.microsoft.com/office/drawing/2014/main" id="{155EF94F-16B6-4D0C-9AC3-D65B54A6AA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31D39D6-C458-4ED5-A6AC-E0695DD5A7B8}"/>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369159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108C08-3A0F-4EB0-BA67-29776B8BD13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12CC25A-9BA0-44B6-A430-C448E5D4E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DF41193-208D-4F7E-A321-E2B7B930C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3DD5D5B-F93F-4963-9DB0-0971833E0D29}"/>
              </a:ext>
            </a:extLst>
          </p:cNvPr>
          <p:cNvSpPr>
            <a:spLocks noGrp="1"/>
          </p:cNvSpPr>
          <p:nvPr>
            <p:ph type="dt" sz="half" idx="10"/>
          </p:nvPr>
        </p:nvSpPr>
        <p:spPr/>
        <p:txBody>
          <a:bodyPr/>
          <a:lstStyle/>
          <a:p>
            <a:fld id="{78D4BE55-F244-4364-B1CC-BD17EB641383}" type="datetimeFigureOut">
              <a:rPr lang="tr-TR" smtClean="0"/>
              <a:t>27.05.2021</a:t>
            </a:fld>
            <a:endParaRPr lang="tr-TR"/>
          </a:p>
        </p:txBody>
      </p:sp>
      <p:sp>
        <p:nvSpPr>
          <p:cNvPr id="6" name="Alt Bilgi Yer Tutucusu 5">
            <a:extLst>
              <a:ext uri="{FF2B5EF4-FFF2-40B4-BE49-F238E27FC236}">
                <a16:creationId xmlns:a16="http://schemas.microsoft.com/office/drawing/2014/main" id="{C5B1857C-5A27-4D11-819D-5560670EA65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F93639F-03A2-4717-AC56-2A766920121F}"/>
              </a:ext>
            </a:extLst>
          </p:cNvPr>
          <p:cNvSpPr>
            <a:spLocks noGrp="1"/>
          </p:cNvSpPr>
          <p:nvPr>
            <p:ph type="sldNum" sz="quarter" idx="12"/>
          </p:nvPr>
        </p:nvSpPr>
        <p:spPr/>
        <p:txBody>
          <a:bodyPr/>
          <a:lstStyle/>
          <a:p>
            <a:fld id="{0AAD949D-E118-4834-AD00-930F7E4605C4}" type="slidenum">
              <a:rPr lang="tr-TR" smtClean="0"/>
              <a:t>‹#›</a:t>
            </a:fld>
            <a:endParaRPr lang="tr-TR"/>
          </a:p>
        </p:txBody>
      </p:sp>
    </p:spTree>
    <p:extLst>
      <p:ext uri="{BB962C8B-B14F-4D97-AF65-F5344CB8AC3E}">
        <p14:creationId xmlns:p14="http://schemas.microsoft.com/office/powerpoint/2010/main" val="2384824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5A34B11-2B21-467A-B0D3-BDA3A42B5F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33CDDE5-BBC3-4593-B22A-AFDE8C4100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954401-87DC-49E9-9D50-096E4D2256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4BE55-F244-4364-B1CC-BD17EB641383}" type="datetimeFigureOut">
              <a:rPr lang="tr-TR" smtClean="0"/>
              <a:t>27.05.2021</a:t>
            </a:fld>
            <a:endParaRPr lang="tr-TR"/>
          </a:p>
        </p:txBody>
      </p:sp>
      <p:sp>
        <p:nvSpPr>
          <p:cNvPr id="5" name="Alt Bilgi Yer Tutucusu 4">
            <a:extLst>
              <a:ext uri="{FF2B5EF4-FFF2-40B4-BE49-F238E27FC236}">
                <a16:creationId xmlns:a16="http://schemas.microsoft.com/office/drawing/2014/main" id="{309FC6F3-AD84-4A0D-87A2-2E05B46B6F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69B8E62-43DA-4FD5-A707-B2D3CC7BC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D949D-E118-4834-AD00-930F7E4605C4}" type="slidenum">
              <a:rPr lang="tr-TR" smtClean="0"/>
              <a:t>‹#›</a:t>
            </a:fld>
            <a:endParaRPr lang="tr-TR"/>
          </a:p>
        </p:txBody>
      </p:sp>
    </p:spTree>
    <p:extLst>
      <p:ext uri="{BB962C8B-B14F-4D97-AF65-F5344CB8AC3E}">
        <p14:creationId xmlns:p14="http://schemas.microsoft.com/office/powerpoint/2010/main" val="4274483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5A66691-59D2-4569-91B1-ABA546AB5BBF}"/>
              </a:ext>
            </a:extLst>
          </p:cNvPr>
          <p:cNvSpPr txBox="1"/>
          <p:nvPr/>
        </p:nvSpPr>
        <p:spPr>
          <a:xfrm>
            <a:off x="3613051" y="1286848"/>
            <a:ext cx="4965897" cy="3858620"/>
          </a:xfrm>
          <a:prstGeom prst="rect">
            <a:avLst/>
          </a:prstGeom>
          <a:solidFill>
            <a:schemeClr val="accent4">
              <a:lumMod val="20000"/>
              <a:lumOff val="80000"/>
            </a:schemeClr>
          </a:solidFill>
        </p:spPr>
        <p:txBody>
          <a:bodyPr wrap="square" rtlCol="0">
            <a:spAutoFit/>
          </a:bodyPr>
          <a:lstStyle/>
          <a:p>
            <a:pPr algn="ctr"/>
            <a:r>
              <a:rPr lang="tr-TR" sz="2400" dirty="0"/>
              <a:t>LİSE TÜRLERİ</a:t>
            </a:r>
          </a:p>
          <a:p>
            <a:endParaRPr lang="tr-TR" sz="2400" dirty="0"/>
          </a:p>
          <a:p>
            <a:pPr marL="342900" lvl="0" indent="-342900">
              <a:lnSpc>
                <a:spcPct val="107000"/>
              </a:lnSpc>
              <a:buFont typeface="Wingdings" panose="05000000000000000000" pitchFamily="2" charset="2"/>
              <a:buChar char=""/>
            </a:pPr>
            <a:r>
              <a:rPr lang="tr-TR" sz="2400" dirty="0">
                <a:effectLst/>
                <a:latin typeface="Calibri" panose="020F0502020204030204" pitchFamily="34" charset="0"/>
                <a:ea typeface="Calibri" panose="020F0502020204030204" pitchFamily="34" charset="0"/>
                <a:cs typeface="Times New Roman" panose="02020603050405020304" pitchFamily="18" charset="0"/>
              </a:rPr>
              <a:t>Fen Liseleri </a:t>
            </a:r>
          </a:p>
          <a:p>
            <a:pPr marL="342900" lvl="0" indent="-342900">
              <a:lnSpc>
                <a:spcPct val="107000"/>
              </a:lnSpc>
              <a:buFont typeface="Wingdings" panose="05000000000000000000" pitchFamily="2" charset="2"/>
              <a:buChar char=""/>
            </a:pPr>
            <a:r>
              <a:rPr lang="tr-TR" sz="2400" dirty="0">
                <a:effectLst/>
                <a:latin typeface="Calibri" panose="020F0502020204030204" pitchFamily="34" charset="0"/>
                <a:ea typeface="Calibri" panose="020F0502020204030204" pitchFamily="34" charset="0"/>
                <a:cs typeface="Times New Roman" panose="02020603050405020304" pitchFamily="18" charset="0"/>
              </a:rPr>
              <a:t>Sosyal Bilimler Liseleri </a:t>
            </a:r>
          </a:p>
          <a:p>
            <a:pPr marL="342900" lvl="0" indent="-342900">
              <a:lnSpc>
                <a:spcPct val="107000"/>
              </a:lnSpc>
              <a:buFont typeface="Wingdings" panose="05000000000000000000" pitchFamily="2" charset="2"/>
              <a:buChar char=""/>
            </a:pPr>
            <a:r>
              <a:rPr lang="tr-TR" sz="2400" dirty="0">
                <a:effectLst/>
                <a:latin typeface="Calibri" panose="020F0502020204030204" pitchFamily="34" charset="0"/>
                <a:ea typeface="Calibri" panose="020F0502020204030204" pitchFamily="34" charset="0"/>
                <a:cs typeface="Times New Roman" panose="02020603050405020304" pitchFamily="18" charset="0"/>
              </a:rPr>
              <a:t>Anadolu Liseleri </a:t>
            </a:r>
          </a:p>
          <a:p>
            <a:pPr marL="342900" lvl="0" indent="-342900">
              <a:lnSpc>
                <a:spcPct val="107000"/>
              </a:lnSpc>
              <a:buFont typeface="Wingdings" panose="05000000000000000000" pitchFamily="2" charset="2"/>
              <a:buChar char=""/>
            </a:pPr>
            <a:r>
              <a:rPr lang="tr-TR" sz="2400" dirty="0">
                <a:effectLst/>
                <a:latin typeface="Calibri" panose="020F0502020204030204" pitchFamily="34" charset="0"/>
                <a:ea typeface="Calibri" panose="020F0502020204030204" pitchFamily="34" charset="0"/>
                <a:cs typeface="Times New Roman" panose="02020603050405020304" pitchFamily="18" charset="0"/>
              </a:rPr>
              <a:t>Mesleki ve Teknik Anadolu Liseleri </a:t>
            </a:r>
          </a:p>
          <a:p>
            <a:pPr marL="342900" lvl="0" indent="-342900">
              <a:lnSpc>
                <a:spcPct val="107000"/>
              </a:lnSpc>
              <a:buFont typeface="Wingdings" panose="05000000000000000000" pitchFamily="2" charset="2"/>
              <a:buChar char=""/>
            </a:pPr>
            <a:r>
              <a:rPr lang="tr-TR" sz="2400" dirty="0">
                <a:effectLst/>
                <a:latin typeface="Calibri" panose="020F0502020204030204" pitchFamily="34" charset="0"/>
                <a:ea typeface="Calibri" panose="020F0502020204030204" pitchFamily="34" charset="0"/>
                <a:cs typeface="Times New Roman" panose="02020603050405020304" pitchFamily="18" charset="0"/>
              </a:rPr>
              <a:t>Çok Programlı Anadolu Liseleri </a:t>
            </a:r>
          </a:p>
          <a:p>
            <a:pPr marL="342900" lvl="0" indent="-342900">
              <a:lnSpc>
                <a:spcPct val="107000"/>
              </a:lnSpc>
              <a:spcAft>
                <a:spcPts val="800"/>
              </a:spcAft>
              <a:buFont typeface="Wingdings" panose="05000000000000000000" pitchFamily="2" charset="2"/>
              <a:buChar char=""/>
            </a:pPr>
            <a:r>
              <a:rPr lang="tr-TR" sz="2400" dirty="0">
                <a:effectLst/>
                <a:latin typeface="Calibri" panose="020F0502020204030204" pitchFamily="34" charset="0"/>
                <a:ea typeface="Calibri" panose="020F0502020204030204" pitchFamily="34" charset="0"/>
                <a:cs typeface="Times New Roman" panose="02020603050405020304" pitchFamily="18" charset="0"/>
              </a:rPr>
              <a:t>Anadolu İmam‐Hatip Liseleri </a:t>
            </a:r>
          </a:p>
          <a:p>
            <a:endParaRPr lang="tr-TR" dirty="0"/>
          </a:p>
          <a:p>
            <a:endParaRPr lang="tr-TR" dirty="0"/>
          </a:p>
        </p:txBody>
      </p:sp>
    </p:spTree>
    <p:extLst>
      <p:ext uri="{BB962C8B-B14F-4D97-AF65-F5344CB8AC3E}">
        <p14:creationId xmlns:p14="http://schemas.microsoft.com/office/powerpoint/2010/main" val="232949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CB4604-D7AC-471D-A679-A55A0E08FF50}"/>
              </a:ext>
            </a:extLst>
          </p:cNvPr>
          <p:cNvSpPr>
            <a:spLocks noGrp="1"/>
          </p:cNvSpPr>
          <p:nvPr>
            <p:ph type="title"/>
          </p:nvPr>
        </p:nvSpPr>
        <p:spPr>
          <a:xfrm>
            <a:off x="3501452" y="402917"/>
            <a:ext cx="3344056" cy="770076"/>
          </a:xfrm>
          <a:solidFill>
            <a:schemeClr val="accent6">
              <a:lumMod val="20000"/>
              <a:lumOff val="80000"/>
            </a:schemeClr>
          </a:solidFill>
        </p:spPr>
        <p:txBody>
          <a:bodyPr>
            <a:normAutofit fontScale="90000"/>
          </a:bodyPr>
          <a:lstStyle/>
          <a:p>
            <a:br>
              <a:rPr lang="tr-TR" sz="2700" b="1" dirty="0">
                <a:effectLst/>
                <a:latin typeface="Calibri" panose="020F0502020204030204" pitchFamily="34" charset="0"/>
                <a:ea typeface="Calibri" panose="020F0502020204030204" pitchFamily="34" charset="0"/>
                <a:cs typeface="Times New Roman" panose="02020603050405020304" pitchFamily="18" charset="0"/>
              </a:rPr>
            </a:br>
            <a:r>
              <a:rPr lang="tr-TR" sz="2700" b="1" dirty="0">
                <a:effectLst/>
                <a:latin typeface="Calibri" panose="020F0502020204030204" pitchFamily="34" charset="0"/>
                <a:ea typeface="Calibri" panose="020F0502020204030204" pitchFamily="34" charset="0"/>
                <a:cs typeface="Times New Roman" panose="02020603050405020304" pitchFamily="18" charset="0"/>
              </a:rPr>
              <a:t>	FEN LİSELERİ</a:t>
            </a:r>
            <a:br>
              <a:rPr lang="tr-TR" sz="44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681685C7-382E-4044-B084-B14C4E1A7856}"/>
              </a:ext>
            </a:extLst>
          </p:cNvPr>
          <p:cNvSpPr>
            <a:spLocks noGrp="1"/>
          </p:cNvSpPr>
          <p:nvPr>
            <p:ph idx="1"/>
          </p:nvPr>
        </p:nvSpPr>
        <p:spPr>
          <a:xfrm>
            <a:off x="853190" y="1293726"/>
            <a:ext cx="9460043" cy="1469037"/>
          </a:xfrm>
          <a:solidFill>
            <a:schemeClr val="accent3">
              <a:lumMod val="20000"/>
              <a:lumOff val="80000"/>
            </a:schemeClr>
          </a:solidFill>
        </p:spPr>
        <p:txBody>
          <a:bodyPr>
            <a:normAutofit fontScale="85000" lnSpcReduction="10000"/>
          </a:bodyPr>
          <a:lstStyle/>
          <a:p>
            <a:pPr marL="0" indent="0">
              <a:buNone/>
            </a:pPr>
            <a:r>
              <a:rPr lang="tr-TR" sz="2600" dirty="0">
                <a:effectLst/>
                <a:latin typeface="Calibri" panose="020F0502020204030204" pitchFamily="34" charset="0"/>
                <a:ea typeface="Calibri" panose="020F0502020204030204" pitchFamily="34" charset="0"/>
                <a:cs typeface="Times New Roman" panose="02020603050405020304" pitchFamily="18" charset="0"/>
              </a:rPr>
              <a:t>Fen liseleri, fen ve matematik alanlarında yetenekleri yüksek olan öğrencileri yükseköğretime daha donanımlı hazırlamak amacıyla kurulmuştur. </a:t>
            </a:r>
          </a:p>
          <a:p>
            <a:pPr marL="0" indent="0">
              <a:buNone/>
            </a:pPr>
            <a:r>
              <a:rPr lang="tr-TR" sz="2600" dirty="0">
                <a:latin typeface="Calibri" panose="020F0502020204030204" pitchFamily="34" charset="0"/>
                <a:ea typeface="Calibri" panose="020F0502020204030204" pitchFamily="34" charset="0"/>
                <a:cs typeface="Times New Roman" panose="02020603050405020304" pitchFamily="18" charset="0"/>
              </a:rPr>
              <a:t>F</a:t>
            </a:r>
            <a:r>
              <a:rPr lang="tr-TR" sz="2600" dirty="0">
                <a:effectLst/>
                <a:latin typeface="Calibri" panose="020F0502020204030204" pitchFamily="34" charset="0"/>
                <a:ea typeface="Calibri" panose="020F0502020204030204" pitchFamily="34" charset="0"/>
                <a:cs typeface="Times New Roman" panose="02020603050405020304" pitchFamily="18" charset="0"/>
              </a:rPr>
              <a:t>en ve matematik alanlarında öğrencilerin bilim insanı olarak yetiştirilmelerine kaynaklık edecek gerekli bilgi ve becerilerin kazandırılmasını amaçlar.</a:t>
            </a:r>
            <a:endParaRPr lang="tr-TR"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1000" dirty="0"/>
          </a:p>
        </p:txBody>
      </p:sp>
      <p:sp>
        <p:nvSpPr>
          <p:cNvPr id="5" name="Metin kutusu 4">
            <a:extLst>
              <a:ext uri="{FF2B5EF4-FFF2-40B4-BE49-F238E27FC236}">
                <a16:creationId xmlns:a16="http://schemas.microsoft.com/office/drawing/2014/main" id="{A53432BB-DA67-4FE7-BE01-F171DB02EDF0}"/>
              </a:ext>
            </a:extLst>
          </p:cNvPr>
          <p:cNvSpPr txBox="1"/>
          <p:nvPr/>
        </p:nvSpPr>
        <p:spPr>
          <a:xfrm>
            <a:off x="678307" y="2962277"/>
            <a:ext cx="3610130" cy="2267737"/>
          </a:xfrm>
          <a:prstGeom prst="rect">
            <a:avLst/>
          </a:prstGeom>
          <a:solidFill>
            <a:schemeClr val="accent3">
              <a:lumMod val="20000"/>
              <a:lumOff val="80000"/>
            </a:schemeClr>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Fen liseleri öğrencilerden;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Bilimsel araştırmalar yapmasını,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Yeni buluşlara ilgi duymasını,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Proje hazırlamasını,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Yeni teknolojileri kullanmasını bekler.</a:t>
            </a:r>
          </a:p>
        </p:txBody>
      </p:sp>
      <p:sp>
        <p:nvSpPr>
          <p:cNvPr id="7" name="Metin kutusu 6">
            <a:extLst>
              <a:ext uri="{FF2B5EF4-FFF2-40B4-BE49-F238E27FC236}">
                <a16:creationId xmlns:a16="http://schemas.microsoft.com/office/drawing/2014/main" id="{DECEE3FE-EAB2-4969-9C46-55ACD01551B6}"/>
              </a:ext>
            </a:extLst>
          </p:cNvPr>
          <p:cNvSpPr txBox="1"/>
          <p:nvPr/>
        </p:nvSpPr>
        <p:spPr>
          <a:xfrm>
            <a:off x="4429905" y="3109551"/>
            <a:ext cx="3332189" cy="1971374"/>
          </a:xfrm>
          <a:prstGeom prst="rect">
            <a:avLst/>
          </a:prstGeom>
          <a:solidFill>
            <a:schemeClr val="accent3">
              <a:lumMod val="20000"/>
              <a:lumOff val="80000"/>
            </a:schemeClr>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Genel özellikleri: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Eğitim süresi 4 yıldır.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1.yabancı dil dersi İngilizcedir.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Merkezi sınavla öğrenci alırlar.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Çoğunda pansiyon vardır.</a:t>
            </a:r>
          </a:p>
        </p:txBody>
      </p:sp>
      <p:sp>
        <p:nvSpPr>
          <p:cNvPr id="9" name="Metin kutusu 8">
            <a:extLst>
              <a:ext uri="{FF2B5EF4-FFF2-40B4-BE49-F238E27FC236}">
                <a16:creationId xmlns:a16="http://schemas.microsoft.com/office/drawing/2014/main" id="{0B1FBD88-FD5B-4D32-88F9-826AD4109A88}"/>
              </a:ext>
            </a:extLst>
          </p:cNvPr>
          <p:cNvSpPr txBox="1"/>
          <p:nvPr/>
        </p:nvSpPr>
        <p:spPr>
          <a:xfrm>
            <a:off x="7898567" y="3052472"/>
            <a:ext cx="3878705" cy="1959960"/>
          </a:xfrm>
          <a:prstGeom prst="rect">
            <a:avLst/>
          </a:prstGeom>
          <a:solidFill>
            <a:schemeClr val="accent3">
              <a:lumMod val="20000"/>
              <a:lumOff val="80000"/>
            </a:schemeClr>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Mezunları;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Genelde tıp, mühendislik, eczacılık, mimarlık gibi sayısal bölümler tercih etmektedir. Öğrencilerin eşit ağırlık ya da sözel alan tercih etmelerine de bir engel yoktur.</a:t>
            </a:r>
          </a:p>
        </p:txBody>
      </p:sp>
    </p:spTree>
    <p:extLst>
      <p:ext uri="{BB962C8B-B14F-4D97-AF65-F5344CB8AC3E}">
        <p14:creationId xmlns:p14="http://schemas.microsoft.com/office/powerpoint/2010/main" val="279871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F0F2CA-55F2-4304-B22B-7F4EB5178DB0}"/>
              </a:ext>
            </a:extLst>
          </p:cNvPr>
          <p:cNvSpPr>
            <a:spLocks noGrp="1"/>
          </p:cNvSpPr>
          <p:nvPr>
            <p:ph type="title"/>
          </p:nvPr>
        </p:nvSpPr>
        <p:spPr>
          <a:xfrm>
            <a:off x="4218482" y="607555"/>
            <a:ext cx="3344056" cy="579254"/>
          </a:xfrm>
          <a:solidFill>
            <a:schemeClr val="accent2">
              <a:lumMod val="20000"/>
              <a:lumOff val="80000"/>
            </a:schemeClr>
          </a:solidFill>
        </p:spPr>
        <p:txBody>
          <a:bodyPr>
            <a:normAutofit fontScale="90000"/>
          </a:bodyPr>
          <a:lstStyle/>
          <a:p>
            <a:br>
              <a:rPr lang="tr-TR" sz="1800" b="1" dirty="0">
                <a:effectLst/>
                <a:latin typeface="Calibri" panose="020F0502020204030204" pitchFamily="34" charset="0"/>
                <a:ea typeface="Calibri" panose="020F0502020204030204" pitchFamily="34" charset="0"/>
                <a:cs typeface="Times New Roman" panose="02020603050405020304" pitchFamily="18" charset="0"/>
              </a:rPr>
            </a:br>
            <a:br>
              <a:rPr lang="tr-TR" sz="1800" b="1" dirty="0">
                <a:effectLst/>
                <a:latin typeface="Calibri" panose="020F0502020204030204" pitchFamily="34" charset="0"/>
                <a:ea typeface="Calibri" panose="020F0502020204030204" pitchFamily="34" charset="0"/>
                <a:cs typeface="Times New Roman" panose="02020603050405020304" pitchFamily="18" charset="0"/>
              </a:rPr>
            </a:br>
            <a:br>
              <a:rPr lang="tr-TR" sz="1800" b="1" dirty="0">
                <a:effectLst/>
                <a:latin typeface="Calibri" panose="020F0502020204030204" pitchFamily="34" charset="0"/>
                <a:ea typeface="Calibri" panose="020F0502020204030204" pitchFamily="34" charset="0"/>
                <a:cs typeface="Times New Roman" panose="02020603050405020304" pitchFamily="18" charset="0"/>
              </a:rPr>
            </a:br>
            <a:r>
              <a:rPr lang="tr-TR" sz="1800" b="1" dirty="0">
                <a:effectLst/>
                <a:latin typeface="Calibri" panose="020F0502020204030204" pitchFamily="34" charset="0"/>
                <a:ea typeface="Calibri" panose="020F0502020204030204" pitchFamily="34" charset="0"/>
                <a:cs typeface="Times New Roman" panose="02020603050405020304" pitchFamily="18" charset="0"/>
              </a:rPr>
              <a:t>       SOSYAL BİLİMLER LİSELERİ</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C51B2D29-14F6-4D7D-A679-15DF5F062672}"/>
              </a:ext>
            </a:extLst>
          </p:cNvPr>
          <p:cNvSpPr>
            <a:spLocks noGrp="1"/>
          </p:cNvSpPr>
          <p:nvPr>
            <p:ph idx="1"/>
          </p:nvPr>
        </p:nvSpPr>
        <p:spPr>
          <a:xfrm>
            <a:off x="718279" y="1276398"/>
            <a:ext cx="10344462" cy="579254"/>
          </a:xfrm>
          <a:solidFill>
            <a:schemeClr val="accent2">
              <a:lumMod val="20000"/>
              <a:lumOff val="80000"/>
            </a:schemeClr>
          </a:solidFill>
        </p:spPr>
        <p:txBody>
          <a:bodyPr>
            <a:normAutofit lnSpcReduction="10000"/>
          </a:bodyPr>
          <a:lstStyle/>
          <a:p>
            <a:pPr marL="0" indent="0">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Sosyal bilimler liseleri  zeka  düzeyleriyle sosyal bilimler ve edebiyat alanlarındaki ilgi ve yetenekleri üst düzeyde olan öğrencileri bu alanlarda yükseköğretime etkili şekilde yetiştirmeyi amaçlamaktadır.</a:t>
            </a:r>
          </a:p>
          <a:p>
            <a:pPr marL="0" indent="0">
              <a:buNone/>
            </a:pPr>
            <a:endParaRPr lang="tr-TR" dirty="0"/>
          </a:p>
        </p:txBody>
      </p:sp>
      <p:sp>
        <p:nvSpPr>
          <p:cNvPr id="5" name="Metin kutusu 4">
            <a:extLst>
              <a:ext uri="{FF2B5EF4-FFF2-40B4-BE49-F238E27FC236}">
                <a16:creationId xmlns:a16="http://schemas.microsoft.com/office/drawing/2014/main" id="{08121919-C237-43F1-BFC6-842153E9303F}"/>
              </a:ext>
            </a:extLst>
          </p:cNvPr>
          <p:cNvSpPr txBox="1"/>
          <p:nvPr/>
        </p:nvSpPr>
        <p:spPr>
          <a:xfrm>
            <a:off x="588364" y="2034830"/>
            <a:ext cx="4013616" cy="2267737"/>
          </a:xfrm>
          <a:prstGeom prst="rect">
            <a:avLst/>
          </a:prstGeom>
          <a:solidFill>
            <a:schemeClr val="accent2">
              <a:lumMod val="20000"/>
              <a:lumOff val="80000"/>
            </a:schemeClr>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Sosyal bilimler liseleri  öğrencilerden;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Sosyal bilimler ve sanata ilgi duymasını,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Akademik çalışmayı sevmesini,</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Akademik araştırmalar yapmasını,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Sosyal etkileşiminin yüksek olmasını bekler.</a:t>
            </a:r>
          </a:p>
        </p:txBody>
      </p:sp>
      <p:sp>
        <p:nvSpPr>
          <p:cNvPr id="7" name="Metin kutusu 6">
            <a:extLst>
              <a:ext uri="{FF2B5EF4-FFF2-40B4-BE49-F238E27FC236}">
                <a16:creationId xmlns:a16="http://schemas.microsoft.com/office/drawing/2014/main" id="{F03F15BC-1BC1-4B21-BEE3-BBE74F15FF23}"/>
              </a:ext>
            </a:extLst>
          </p:cNvPr>
          <p:cNvSpPr txBox="1"/>
          <p:nvPr/>
        </p:nvSpPr>
        <p:spPr>
          <a:xfrm>
            <a:off x="4961744" y="2034830"/>
            <a:ext cx="5966086" cy="2564100"/>
          </a:xfrm>
          <a:prstGeom prst="rect">
            <a:avLst/>
          </a:prstGeom>
          <a:solidFill>
            <a:schemeClr val="accent2">
              <a:lumMod val="20000"/>
              <a:lumOff val="80000"/>
            </a:schemeClr>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Genel özellikleri: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Eğitim süresi 5 yıldır ancak; bu sürenini bu sene değişme ihtimali vardır, özel olarak tercih edilecek okulla iletişime geçilebilir.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Merkezi sınavla öğrenci alırlar.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Genelde pansiyonları vardır.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Sözel derslerin ağırlıkta olduğu bir okul türüdür.</a:t>
            </a:r>
          </a:p>
        </p:txBody>
      </p:sp>
      <p:sp>
        <p:nvSpPr>
          <p:cNvPr id="9" name="Metin kutusu 8">
            <a:extLst>
              <a:ext uri="{FF2B5EF4-FFF2-40B4-BE49-F238E27FC236}">
                <a16:creationId xmlns:a16="http://schemas.microsoft.com/office/drawing/2014/main" id="{0699D1AE-91D0-41CD-AF96-C1EFD374249A}"/>
              </a:ext>
            </a:extLst>
          </p:cNvPr>
          <p:cNvSpPr txBox="1"/>
          <p:nvPr/>
        </p:nvSpPr>
        <p:spPr>
          <a:xfrm>
            <a:off x="1959964" y="4778108"/>
            <a:ext cx="7049124" cy="1367234"/>
          </a:xfrm>
          <a:prstGeom prst="rect">
            <a:avLst/>
          </a:prstGeom>
          <a:solidFill>
            <a:schemeClr val="accent2">
              <a:lumMod val="20000"/>
              <a:lumOff val="80000"/>
            </a:schemeClr>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Mezunlar;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Üniversite tercihlerinde hukuk, siyaset bilimi, coğrafya, edebiyat, kamu yönetimi, tarih gibi sözel ve eşit ağırlık bölümleri tercih etmektedir. Ancak bu öğrencilerin sayısal bölüm tercih etmelerine bir engel yoktur.</a:t>
            </a:r>
          </a:p>
        </p:txBody>
      </p:sp>
    </p:spTree>
    <p:extLst>
      <p:ext uri="{BB962C8B-B14F-4D97-AF65-F5344CB8AC3E}">
        <p14:creationId xmlns:p14="http://schemas.microsoft.com/office/powerpoint/2010/main" val="384478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C4ADC2-2AD0-45EB-95DA-48EC6A9DD363}"/>
              </a:ext>
            </a:extLst>
          </p:cNvPr>
          <p:cNvSpPr>
            <a:spLocks noGrp="1"/>
          </p:cNvSpPr>
          <p:nvPr>
            <p:ph type="title"/>
          </p:nvPr>
        </p:nvSpPr>
        <p:spPr>
          <a:xfrm>
            <a:off x="3321570" y="576106"/>
            <a:ext cx="4248462" cy="714166"/>
          </a:xfrm>
          <a:solidFill>
            <a:schemeClr val="bg2"/>
          </a:solidFill>
        </p:spPr>
        <p:txBody>
          <a:bodyPr>
            <a:normAutofit fontScale="90000"/>
          </a:bodyPr>
          <a:lstStyle/>
          <a:p>
            <a:br>
              <a:rPr lang="tr-TR" sz="1800" b="1" dirty="0">
                <a:effectLst/>
                <a:latin typeface="Calibri" panose="020F0502020204030204" pitchFamily="34" charset="0"/>
                <a:ea typeface="Calibri" panose="020F0502020204030204" pitchFamily="34" charset="0"/>
                <a:cs typeface="Times New Roman" panose="02020603050405020304" pitchFamily="18" charset="0"/>
              </a:rPr>
            </a:br>
            <a:br>
              <a:rPr lang="tr-TR" sz="2700" b="1" dirty="0">
                <a:effectLst/>
                <a:latin typeface="Calibri" panose="020F0502020204030204" pitchFamily="34" charset="0"/>
                <a:ea typeface="Calibri" panose="020F0502020204030204" pitchFamily="34" charset="0"/>
                <a:cs typeface="Times New Roman" panose="02020603050405020304" pitchFamily="18" charset="0"/>
              </a:rPr>
            </a:br>
            <a:r>
              <a:rPr lang="tr-TR" sz="2700" b="1" dirty="0">
                <a:effectLst/>
                <a:latin typeface="Calibri" panose="020F0502020204030204" pitchFamily="34" charset="0"/>
                <a:ea typeface="Calibri" panose="020F0502020204030204" pitchFamily="34" charset="0"/>
                <a:cs typeface="Times New Roman" panose="02020603050405020304" pitchFamily="18" charset="0"/>
              </a:rPr>
              <a:t>	ANADOLU LİSELERİ</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3D21980A-FE77-4B9F-83CE-23A7B6ADA9A3}"/>
              </a:ext>
            </a:extLst>
          </p:cNvPr>
          <p:cNvSpPr>
            <a:spLocks noGrp="1"/>
          </p:cNvSpPr>
          <p:nvPr>
            <p:ph idx="1"/>
          </p:nvPr>
        </p:nvSpPr>
        <p:spPr>
          <a:xfrm>
            <a:off x="883171" y="1395203"/>
            <a:ext cx="10104620" cy="977536"/>
          </a:xfrm>
          <a:solidFill>
            <a:schemeClr val="bg2"/>
          </a:solidFill>
        </p:spPr>
        <p:txBody>
          <a:bodyPr/>
          <a:lstStyle/>
          <a:p>
            <a:pPr marL="0" indent="0">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Anadolu liseleri öğrencilerin ilgi, yetenek ve başarılarına göre yükseköğretim programlarına hazırlanmalarını, yabancı dili ise dünyadaki bilimsel ve teknolojik gelişmeleri izleyebilecek düzeyde öğrenmelerini amaçlamaktadır.</a:t>
            </a:r>
          </a:p>
          <a:p>
            <a:endParaRPr lang="tr-TR" dirty="0"/>
          </a:p>
        </p:txBody>
      </p:sp>
      <p:sp>
        <p:nvSpPr>
          <p:cNvPr id="5" name="Metin kutusu 4">
            <a:extLst>
              <a:ext uri="{FF2B5EF4-FFF2-40B4-BE49-F238E27FC236}">
                <a16:creationId xmlns:a16="http://schemas.microsoft.com/office/drawing/2014/main" id="{32E2DAB6-DA22-4152-912A-FACFAA2452E4}"/>
              </a:ext>
            </a:extLst>
          </p:cNvPr>
          <p:cNvSpPr txBox="1"/>
          <p:nvPr/>
        </p:nvSpPr>
        <p:spPr>
          <a:xfrm>
            <a:off x="710159" y="2671048"/>
            <a:ext cx="4223478" cy="1971374"/>
          </a:xfrm>
          <a:prstGeom prst="rect">
            <a:avLst/>
          </a:prstGeom>
          <a:solidFill>
            <a:schemeClr val="bg2"/>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Anadolu liseleri öğrencilerden;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Akademik çalışma isteği,</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Yabancı dil öğrenmesini ve kullanmasını,</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Yeteneklerini tanımasını ve geliştirmesini,</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Sosyal etkileşim içerisinde olmasını bekler</a:t>
            </a:r>
            <a:r>
              <a:rPr lang="tr-TR" sz="1800" b="1" dirty="0">
                <a:effectLst/>
                <a:latin typeface="Calibri" panose="020F0502020204030204" pitchFamily="34" charset="0"/>
                <a:ea typeface="Calibri" panose="020F0502020204030204" pitchFamily="34" charset="0"/>
                <a:cs typeface="Times New Roman" panose="02020603050405020304" pitchFamily="18" charset="0"/>
              </a:rPr>
              <a:t>.</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etin kutusu 6">
            <a:extLst>
              <a:ext uri="{FF2B5EF4-FFF2-40B4-BE49-F238E27FC236}">
                <a16:creationId xmlns:a16="http://schemas.microsoft.com/office/drawing/2014/main" id="{90F22DAA-AC95-4971-813C-A2520411B332}"/>
              </a:ext>
            </a:extLst>
          </p:cNvPr>
          <p:cNvSpPr txBox="1"/>
          <p:nvPr/>
        </p:nvSpPr>
        <p:spPr>
          <a:xfrm>
            <a:off x="5571344" y="2094580"/>
            <a:ext cx="5737485" cy="2860463"/>
          </a:xfrm>
          <a:prstGeom prst="rect">
            <a:avLst/>
          </a:prstGeom>
          <a:solidFill>
            <a:schemeClr val="bg2"/>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Genel özellikleri;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Eğitim süresi 4 yıldır. Ancak bazı Anadolu liseler hazırlık sınıfı da dahil 5 yıl eğitim vermektedir.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Merkezi sınavla öğrenci alan Anadolu liseleri de vardır, yerel yerleştirme ile alan Anadolu liseleri de.</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Müfredatı en özgür tür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anadolu</a:t>
            </a:r>
            <a:r>
              <a:rPr lang="tr-TR" sz="1800" dirty="0">
                <a:effectLst/>
                <a:latin typeface="Calibri" panose="020F0502020204030204" pitchFamily="34" charset="0"/>
                <a:ea typeface="Calibri" panose="020F0502020204030204" pitchFamily="34" charset="0"/>
                <a:cs typeface="Times New Roman" panose="02020603050405020304" pitchFamily="18" charset="0"/>
              </a:rPr>
              <a:t> liseleridir.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Karma eğitimin yanında sadece kız ya da sadece erkek öğrencilere yönelik eğitim veren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anadolu</a:t>
            </a:r>
            <a:r>
              <a:rPr lang="tr-TR" sz="1800" dirty="0">
                <a:effectLst/>
                <a:latin typeface="Calibri" panose="020F0502020204030204" pitchFamily="34" charset="0"/>
                <a:ea typeface="Calibri" panose="020F0502020204030204" pitchFamily="34" charset="0"/>
                <a:cs typeface="Times New Roman" panose="02020603050405020304" pitchFamily="18" charset="0"/>
              </a:rPr>
              <a:t> liseleri de vardır</a:t>
            </a:r>
            <a:r>
              <a:rPr lang="tr-TR" sz="1800" b="1" dirty="0">
                <a:effectLst/>
                <a:latin typeface="Calibri" panose="020F0502020204030204" pitchFamily="34" charset="0"/>
                <a:ea typeface="Calibri" panose="020F0502020204030204" pitchFamily="34" charset="0"/>
                <a:cs typeface="Times New Roman" panose="02020603050405020304" pitchFamily="18" charset="0"/>
              </a:rPr>
              <a:t>.</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etin kutusu 8">
            <a:extLst>
              <a:ext uri="{FF2B5EF4-FFF2-40B4-BE49-F238E27FC236}">
                <a16:creationId xmlns:a16="http://schemas.microsoft.com/office/drawing/2014/main" id="{6C7AD24A-E4D9-4EE4-9EE9-9FBA9E7D9490}"/>
              </a:ext>
            </a:extLst>
          </p:cNvPr>
          <p:cNvSpPr txBox="1"/>
          <p:nvPr/>
        </p:nvSpPr>
        <p:spPr>
          <a:xfrm>
            <a:off x="2147341" y="5253352"/>
            <a:ext cx="5572592" cy="1367234"/>
          </a:xfrm>
          <a:prstGeom prst="rect">
            <a:avLst/>
          </a:prstGeom>
          <a:solidFill>
            <a:schemeClr val="bg2"/>
          </a:soli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Mezunları;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Üniversite tercihlerinde tıp, eczacılık, hukuk, psikoloji,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pdr</a:t>
            </a:r>
            <a:r>
              <a:rPr lang="tr-TR" sz="1800" dirty="0">
                <a:effectLst/>
                <a:latin typeface="Calibri" panose="020F0502020204030204" pitchFamily="34" charset="0"/>
                <a:ea typeface="Calibri" panose="020F0502020204030204" pitchFamily="34" charset="0"/>
                <a:cs typeface="Times New Roman" panose="02020603050405020304" pitchFamily="18" charset="0"/>
              </a:rPr>
              <a:t>, halkla ilişkiler, tarih, İngilizce öğretmenliği, gibi tüm alanlarda tercih yapmaktadır.</a:t>
            </a:r>
          </a:p>
        </p:txBody>
      </p:sp>
    </p:spTree>
    <p:extLst>
      <p:ext uri="{BB962C8B-B14F-4D97-AF65-F5344CB8AC3E}">
        <p14:creationId xmlns:p14="http://schemas.microsoft.com/office/powerpoint/2010/main" val="226256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D6AD31-6D5A-4E7B-9B8D-841E86138B53}"/>
              </a:ext>
            </a:extLst>
          </p:cNvPr>
          <p:cNvSpPr>
            <a:spLocks noGrp="1"/>
          </p:cNvSpPr>
          <p:nvPr>
            <p:ph type="title"/>
          </p:nvPr>
        </p:nvSpPr>
        <p:spPr>
          <a:xfrm>
            <a:off x="2681991" y="696027"/>
            <a:ext cx="5257800" cy="639215"/>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br>
              <a:rPr lang="tr-TR" sz="2800" b="1" dirty="0">
                <a:effectLst/>
                <a:latin typeface="Calibri" panose="020F0502020204030204" pitchFamily="34" charset="0"/>
                <a:ea typeface="Calibri" panose="020F0502020204030204" pitchFamily="34" charset="0"/>
                <a:cs typeface="Times New Roman" panose="02020603050405020304" pitchFamily="18" charset="0"/>
              </a:rPr>
            </a:br>
            <a:r>
              <a:rPr lang="tr-TR" sz="2800" b="1" dirty="0">
                <a:effectLst/>
                <a:latin typeface="Calibri" panose="020F0502020204030204" pitchFamily="34" charset="0"/>
                <a:ea typeface="Calibri" panose="020F0502020204030204" pitchFamily="34" charset="0"/>
                <a:cs typeface="Times New Roman" panose="02020603050405020304" pitchFamily="18" charset="0"/>
              </a:rPr>
              <a:t>	ÇOK PROGRAMLI LİSELER</a:t>
            </a:r>
            <a:br>
              <a:rPr lang="tr-TR" sz="44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2B150B60-2433-4536-A57D-CD2218F0CE75}"/>
              </a:ext>
            </a:extLst>
          </p:cNvPr>
          <p:cNvSpPr>
            <a:spLocks noGrp="1"/>
          </p:cNvSpPr>
          <p:nvPr>
            <p:ph idx="1"/>
          </p:nvPr>
        </p:nvSpPr>
        <p:spPr>
          <a:xfrm>
            <a:off x="838200" y="1825625"/>
            <a:ext cx="5257800" cy="3345982"/>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Birden çok okul programının birlikte bir okulda yer almasıyla oluşan okullardır. </a:t>
            </a:r>
          </a:p>
          <a:p>
            <a:pPr marL="0" indent="0">
              <a:lnSpc>
                <a:spcPct val="107000"/>
              </a:lnSpc>
              <a:spcAft>
                <a:spcPts val="800"/>
              </a:spcAft>
              <a:buNone/>
            </a:pPr>
            <a:r>
              <a:rPr lang="tr-TR" sz="1800" b="1" dirty="0">
                <a:effectLst/>
                <a:latin typeface="Calibri" panose="020F0502020204030204" pitchFamily="34" charset="0"/>
                <a:ea typeface="Calibri" panose="020F0502020204030204" pitchFamily="34" charset="0"/>
                <a:cs typeface="Times New Roman" panose="02020603050405020304" pitchFamily="18" charset="0"/>
              </a:rPr>
              <a:t>Çok programlı liselerde: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a) Yüksek öğretime hazırlayan programlar,</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b) Hem mesleğe, hem yüksek öğretime hazırlayan programlar,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c) Hayata ve iş alanına hazırlayan programlar uygulanır. </a:t>
            </a:r>
          </a:p>
          <a:p>
            <a:pPr marL="0" indent="0">
              <a:buNone/>
            </a:pPr>
            <a:endParaRPr lang="tr-TR" dirty="0"/>
          </a:p>
        </p:txBody>
      </p:sp>
      <p:sp>
        <p:nvSpPr>
          <p:cNvPr id="5" name="Metin kutusu 4">
            <a:extLst>
              <a:ext uri="{FF2B5EF4-FFF2-40B4-BE49-F238E27FC236}">
                <a16:creationId xmlns:a16="http://schemas.microsoft.com/office/drawing/2014/main" id="{7D01C680-4DBA-4DD0-8DB7-710DB9039942}"/>
              </a:ext>
            </a:extLst>
          </p:cNvPr>
          <p:cNvSpPr txBox="1"/>
          <p:nvPr/>
        </p:nvSpPr>
        <p:spPr>
          <a:xfrm>
            <a:off x="6359577" y="2146950"/>
            <a:ext cx="4688174" cy="2564100"/>
          </a:xfrm>
          <a:prstGeom prst="rect">
            <a:avLst/>
          </a:prstGeo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indent="0">
              <a:lnSpc>
                <a:spcPct val="107000"/>
              </a:lnSpc>
              <a:spcAft>
                <a:spcPts val="800"/>
              </a:spcAft>
              <a:buNone/>
            </a:pPr>
            <a:r>
              <a:rPr lang="tr-TR" sz="1800" b="1" dirty="0">
                <a:effectLst/>
                <a:latin typeface="Calibri" panose="020F0502020204030204" pitchFamily="34" charset="0"/>
                <a:ea typeface="Calibri" panose="020F0502020204030204" pitchFamily="34" charset="0"/>
                <a:cs typeface="Times New Roman" panose="02020603050405020304" pitchFamily="18" charset="0"/>
              </a:rPr>
              <a:t>Çok programlı liselerde 3 ana program bulunmaktadır.</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 Anadolu Mesleki ve Teknik Programı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Anadolu Lisesi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 Anadolu İmam Hatip Lisesi programları yer almaktadır.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Bu programların alt dalları ve bölümleri vardır.</a:t>
            </a:r>
          </a:p>
        </p:txBody>
      </p:sp>
    </p:spTree>
    <p:extLst>
      <p:ext uri="{BB962C8B-B14F-4D97-AF65-F5344CB8AC3E}">
        <p14:creationId xmlns:p14="http://schemas.microsoft.com/office/powerpoint/2010/main" val="329197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1829FF-77F3-497D-928B-A4231B9FF4CB}"/>
              </a:ext>
            </a:extLst>
          </p:cNvPr>
          <p:cNvSpPr>
            <a:spLocks noGrp="1"/>
          </p:cNvSpPr>
          <p:nvPr>
            <p:ph type="title"/>
          </p:nvPr>
        </p:nvSpPr>
        <p:spPr>
          <a:xfrm>
            <a:off x="2906843" y="530643"/>
            <a:ext cx="5257800" cy="631721"/>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br>
              <a:rPr lang="tr-TR" sz="1800" b="1" dirty="0">
                <a:effectLst/>
                <a:latin typeface="Calibri" panose="020F0502020204030204" pitchFamily="34" charset="0"/>
                <a:ea typeface="Calibri" panose="020F0502020204030204" pitchFamily="34" charset="0"/>
                <a:cs typeface="Times New Roman" panose="02020603050405020304" pitchFamily="18" charset="0"/>
              </a:rPr>
            </a:br>
            <a:br>
              <a:rPr lang="tr-TR" sz="1800" b="1" dirty="0">
                <a:effectLst/>
                <a:latin typeface="Calibri" panose="020F0502020204030204" pitchFamily="34" charset="0"/>
                <a:ea typeface="Calibri" panose="020F0502020204030204" pitchFamily="34" charset="0"/>
                <a:cs typeface="Times New Roman" panose="02020603050405020304" pitchFamily="18" charset="0"/>
              </a:rPr>
            </a:br>
            <a:br>
              <a:rPr lang="tr-TR" sz="1800" b="1" dirty="0">
                <a:effectLst/>
                <a:latin typeface="Calibri" panose="020F0502020204030204" pitchFamily="34" charset="0"/>
                <a:ea typeface="Calibri" panose="020F0502020204030204" pitchFamily="34" charset="0"/>
                <a:cs typeface="Times New Roman" panose="02020603050405020304" pitchFamily="18" charset="0"/>
              </a:rPr>
            </a:br>
            <a:r>
              <a:rPr lang="tr-TR" sz="1800" b="1" dirty="0">
                <a:effectLst/>
                <a:latin typeface="Calibri" panose="020F0502020204030204" pitchFamily="34" charset="0"/>
                <a:ea typeface="Calibri" panose="020F0502020204030204" pitchFamily="34" charset="0"/>
                <a:cs typeface="Times New Roman" panose="02020603050405020304" pitchFamily="18" charset="0"/>
              </a:rPr>
              <a:t>	ANADOLU İMAM HATİP LİSELERİ</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6FC3F05-58A2-4438-8AC8-827EE7B02EDE}"/>
              </a:ext>
            </a:extLst>
          </p:cNvPr>
          <p:cNvSpPr>
            <a:spLocks noGrp="1"/>
          </p:cNvSpPr>
          <p:nvPr>
            <p:ph idx="1"/>
          </p:nvPr>
        </p:nvSpPr>
        <p:spPr>
          <a:xfrm>
            <a:off x="404734" y="1825624"/>
            <a:ext cx="5996066" cy="4440265"/>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nSpc>
                <a:spcPct val="107000"/>
              </a:lnSpc>
              <a:spcAft>
                <a:spcPts val="800"/>
              </a:spcAft>
              <a:buNone/>
            </a:pPr>
            <a:r>
              <a:rPr lang="tr-TR" sz="1800" b="1" dirty="0">
                <a:effectLst/>
                <a:latin typeface="Calibri" panose="020F0502020204030204" pitchFamily="34" charset="0"/>
                <a:ea typeface="Calibri" panose="020F0502020204030204" pitchFamily="34" charset="0"/>
                <a:cs typeface="Times New Roman" panose="02020603050405020304" pitchFamily="18" charset="0"/>
              </a:rPr>
              <a:t>Amacı</a:t>
            </a:r>
            <a:r>
              <a:rPr lang="tr-TR" sz="1800" dirty="0">
                <a:effectLst/>
                <a:latin typeface="Calibri" panose="020F0502020204030204" pitchFamily="34" charset="0"/>
                <a:ea typeface="Calibri" panose="020F0502020204030204" pitchFamily="34" charset="0"/>
                <a:cs typeface="Times New Roman" panose="02020603050405020304" pitchFamily="18" charset="0"/>
              </a:rPr>
              <a:t>; öğrencilerde hem imamlık, hatiplik ve Kur’an Kursu öğreticiliği gibi  mesleki bilgi ve becerileri artırmayı hem de öğrencilerini yüksek öğretime etkili şekilde hazırlamayı amaçlamaktadır.</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Anadolu imam hatip meslek liselerinde bölüm/alan/dal ayrımı yoktur.</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Eğitim süresi 4 yıldır, ancak bazı Anadolu liselerinde hazırlık sınıfı ile 5 yıl eğitim verilmektedir.</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Çoğunda pansiyon vardır.</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Merkezi sınavla da yerel yerleştirme ile de alan AİHL ‘ si vardır.</a:t>
            </a:r>
          </a:p>
          <a:p>
            <a:pPr marL="0" indent="0">
              <a:buNone/>
            </a:pPr>
            <a:endParaRPr lang="tr-TR" dirty="0"/>
          </a:p>
        </p:txBody>
      </p:sp>
      <p:sp>
        <p:nvSpPr>
          <p:cNvPr id="5" name="Metin kutusu 4">
            <a:extLst>
              <a:ext uri="{FF2B5EF4-FFF2-40B4-BE49-F238E27FC236}">
                <a16:creationId xmlns:a16="http://schemas.microsoft.com/office/drawing/2014/main" id="{134DAB87-395B-4AC3-9FCF-5CC0A69487E0}"/>
              </a:ext>
            </a:extLst>
          </p:cNvPr>
          <p:cNvSpPr txBox="1"/>
          <p:nvPr/>
        </p:nvSpPr>
        <p:spPr>
          <a:xfrm>
            <a:off x="6771806" y="1825624"/>
            <a:ext cx="4478311" cy="2256323"/>
          </a:xfrm>
          <a:prstGeom prst="rect">
            <a:avLst/>
          </a:prstGeo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nSpc>
                <a:spcPct val="107000"/>
              </a:lnSpc>
              <a:spcAft>
                <a:spcPts val="800"/>
              </a:spcAft>
            </a:pPr>
            <a:r>
              <a:rPr lang="tr-TR" sz="1800" b="1" dirty="0">
                <a:effectLst/>
                <a:latin typeface="Calibri" panose="020F0502020204030204" pitchFamily="34" charset="0"/>
                <a:ea typeface="Calibri" panose="020F0502020204030204" pitchFamily="34" charset="0"/>
                <a:cs typeface="Times New Roman" panose="02020603050405020304" pitchFamily="18" charset="0"/>
              </a:rPr>
              <a:t>Mezunları; </a:t>
            </a:r>
            <a:r>
              <a:rPr lang="tr-TR" sz="1800" dirty="0">
                <a:effectLst/>
                <a:latin typeface="Calibri" panose="020F0502020204030204" pitchFamily="34" charset="0"/>
                <a:ea typeface="Calibri" panose="020F0502020204030204" pitchFamily="34" charset="0"/>
                <a:cs typeface="Times New Roman" panose="02020603050405020304" pitchFamily="18" charset="0"/>
              </a:rPr>
              <a:t>ilahiyat,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islami</a:t>
            </a:r>
            <a:r>
              <a:rPr lang="tr-TR" sz="1800" dirty="0">
                <a:effectLst/>
                <a:latin typeface="Calibri" panose="020F0502020204030204" pitchFamily="34" charset="0"/>
                <a:ea typeface="Calibri" panose="020F0502020204030204" pitchFamily="34" charset="0"/>
                <a:cs typeface="Times New Roman" panose="02020603050405020304" pitchFamily="18" charset="0"/>
              </a:rPr>
              <a:t> bilimler, din kültürü öğretmenliği, imamlık, hafızlık vb. bölümlere gidebilir.</a:t>
            </a:r>
          </a:p>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Ancak öğrenciler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AİHL’nden</a:t>
            </a:r>
            <a:r>
              <a:rPr lang="tr-TR" sz="1800" dirty="0">
                <a:effectLst/>
                <a:latin typeface="Calibri" panose="020F0502020204030204" pitchFamily="34" charset="0"/>
                <a:ea typeface="Calibri" panose="020F0502020204030204" pitchFamily="34" charset="0"/>
                <a:cs typeface="Times New Roman" panose="02020603050405020304" pitchFamily="18" charset="0"/>
              </a:rPr>
              <a:t> mezun olup hiçbir engeli, dezavantajı ya da kısıtlaması olmadan yükseköğretimde sayısal, eşit ağırlık ve sözel bölümleri de tercih edebilirler.</a:t>
            </a:r>
          </a:p>
        </p:txBody>
      </p:sp>
      <p:sp>
        <p:nvSpPr>
          <p:cNvPr id="7" name="Metin kutusu 6">
            <a:extLst>
              <a:ext uri="{FF2B5EF4-FFF2-40B4-BE49-F238E27FC236}">
                <a16:creationId xmlns:a16="http://schemas.microsoft.com/office/drawing/2014/main" id="{90489E9C-2B27-4C38-A43E-D4A9375E1C87}"/>
              </a:ext>
            </a:extLst>
          </p:cNvPr>
          <p:cNvSpPr txBox="1"/>
          <p:nvPr/>
        </p:nvSpPr>
        <p:spPr>
          <a:xfrm>
            <a:off x="6824272" y="4420511"/>
            <a:ext cx="4373380" cy="1561005"/>
          </a:xfrm>
          <a:prstGeom prst="rect">
            <a:avLst/>
          </a:prstGeo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Yükseköğretimi hedefleyen, aynı zamanda temel dini becerileri kazanmak isteyen, hitabet becerisini kullanmak ve geliştirmek isteyen , iletişimi güçlü öğrenciler; Anadolu imam hatip liselerini tercih edebilir.</a:t>
            </a:r>
          </a:p>
        </p:txBody>
      </p:sp>
    </p:spTree>
    <p:extLst>
      <p:ext uri="{BB962C8B-B14F-4D97-AF65-F5344CB8AC3E}">
        <p14:creationId xmlns:p14="http://schemas.microsoft.com/office/powerpoint/2010/main" val="1640022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7A4714-8C34-4060-9480-40AC6AC865E3}"/>
              </a:ext>
            </a:extLst>
          </p:cNvPr>
          <p:cNvSpPr>
            <a:spLocks noGrp="1"/>
          </p:cNvSpPr>
          <p:nvPr>
            <p:ph type="title"/>
          </p:nvPr>
        </p:nvSpPr>
        <p:spPr>
          <a:xfrm>
            <a:off x="2711970" y="559998"/>
            <a:ext cx="6042285" cy="1043950"/>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br>
              <a:rPr lang="tr-TR" sz="2800" b="1" dirty="0">
                <a:effectLst/>
                <a:latin typeface="Calibri" panose="020F0502020204030204" pitchFamily="34" charset="0"/>
                <a:ea typeface="Calibri" panose="020F0502020204030204" pitchFamily="34" charset="0"/>
                <a:cs typeface="Times New Roman" panose="02020603050405020304" pitchFamily="18" charset="0"/>
              </a:rPr>
            </a:br>
            <a:br>
              <a:rPr lang="tr-TR" sz="2800" b="1" dirty="0">
                <a:effectLst/>
                <a:latin typeface="Calibri" panose="020F0502020204030204" pitchFamily="34" charset="0"/>
                <a:ea typeface="Calibri" panose="020F0502020204030204" pitchFamily="34" charset="0"/>
                <a:cs typeface="Times New Roman" panose="02020603050405020304" pitchFamily="18" charset="0"/>
              </a:rPr>
            </a:br>
            <a:r>
              <a:rPr lang="tr-TR" sz="2800" b="1" dirty="0">
                <a:effectLst/>
                <a:latin typeface="Calibri" panose="020F0502020204030204" pitchFamily="34" charset="0"/>
                <a:ea typeface="Calibri" panose="020F0502020204030204" pitchFamily="34" charset="0"/>
                <a:cs typeface="Times New Roman" panose="02020603050405020304" pitchFamily="18" charset="0"/>
              </a:rPr>
              <a:t>MESLEKİ ve TEKNİK ANADOLU LİSELERİ</a:t>
            </a:r>
            <a:br>
              <a:rPr lang="tr-TR" sz="44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E5319BEF-D30E-4177-9733-EE08ED1F33A8}"/>
              </a:ext>
            </a:extLst>
          </p:cNvPr>
          <p:cNvSpPr>
            <a:spLocks noGrp="1"/>
          </p:cNvSpPr>
          <p:nvPr>
            <p:ph idx="1"/>
          </p:nvPr>
        </p:nvSpPr>
        <p:spPr>
          <a:xfrm>
            <a:off x="1298744" y="1900576"/>
            <a:ext cx="8395741" cy="1528424"/>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Mesleki Teknik Eğitim Genel Müdürlüğüne bağlı olarak faaliyet gösteren 22 okul türü “Mesleki ve Teknik Anadolu Lisesi” ile “Çok Programlı Anadolu Lisesi” adı altında yapılandırılmıştır.  Öğrenim süresi 4 yıl olan bu okul türünde diğer tüm okul türlerinde olduğu gibi 9. sınıf eğitim programı ortaktır.  Bu okul türlerinde 9. sınıftan 10. sınıfa geçerken alan seçimi yapılır.</a:t>
            </a:r>
          </a:p>
          <a:p>
            <a:pPr marL="0" indent="0">
              <a:lnSpc>
                <a:spcPct val="107000"/>
              </a:lnSpc>
              <a:spcAft>
                <a:spcPts val="800"/>
              </a:spcAft>
              <a:buNone/>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
        <p:nvSpPr>
          <p:cNvPr id="4" name="Metin kutusu 3">
            <a:extLst>
              <a:ext uri="{FF2B5EF4-FFF2-40B4-BE49-F238E27FC236}">
                <a16:creationId xmlns:a16="http://schemas.microsoft.com/office/drawing/2014/main" id="{DC3340E6-6EDA-4320-8EF2-785D522E9F34}"/>
              </a:ext>
            </a:extLst>
          </p:cNvPr>
          <p:cNvSpPr txBox="1"/>
          <p:nvPr/>
        </p:nvSpPr>
        <p:spPr>
          <a:xfrm>
            <a:off x="6711673" y="3429000"/>
            <a:ext cx="3376247" cy="313932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tr-TR" dirty="0"/>
              <a:t>Bünyesinde Bulunan Okullar:</a:t>
            </a:r>
          </a:p>
          <a:p>
            <a:pPr marL="342900" indent="-342900">
              <a:buAutoNum type="arabicPeriod"/>
            </a:pPr>
            <a:r>
              <a:rPr lang="tr-TR" dirty="0"/>
              <a:t>Anadolu Sağlık Meslek Liseleri</a:t>
            </a:r>
          </a:p>
          <a:p>
            <a:pPr marL="342900" indent="-342900">
              <a:buAutoNum type="arabicPeriod"/>
            </a:pPr>
            <a:r>
              <a:rPr lang="tr-TR" dirty="0"/>
              <a:t>Ticaret Meslek Liseleri </a:t>
            </a:r>
          </a:p>
          <a:p>
            <a:pPr marL="342900" indent="-342900">
              <a:buAutoNum type="arabicPeriod"/>
            </a:pPr>
            <a:r>
              <a:rPr lang="tr-TR" dirty="0"/>
              <a:t>Turizm Meslek Liseleri </a:t>
            </a:r>
          </a:p>
          <a:p>
            <a:pPr marL="342900" indent="-342900">
              <a:buAutoNum type="arabicPeriod"/>
            </a:pPr>
            <a:r>
              <a:rPr lang="tr-TR" dirty="0"/>
              <a:t>Kız Teknik ve Meslek Liseleri</a:t>
            </a:r>
          </a:p>
          <a:p>
            <a:pPr marL="342900" indent="-342900">
              <a:buAutoNum type="arabicPeriod"/>
            </a:pPr>
            <a:r>
              <a:rPr lang="tr-TR" dirty="0"/>
              <a:t>Teknik ve Endüstri Meslek Liseleri </a:t>
            </a:r>
          </a:p>
          <a:p>
            <a:pPr marL="342900" indent="-342900">
              <a:buAutoNum type="arabicPeriod"/>
            </a:pPr>
            <a:r>
              <a:rPr lang="tr-TR" dirty="0"/>
              <a:t>Tarım Meslek Liseleri</a:t>
            </a:r>
          </a:p>
          <a:p>
            <a:pPr marL="342900" indent="-342900">
              <a:buAutoNum type="arabicPeriod"/>
            </a:pPr>
            <a:r>
              <a:rPr lang="tr-TR" dirty="0"/>
              <a:t>Anadolu Güzel Sanatlar Liseleri</a:t>
            </a:r>
          </a:p>
          <a:p>
            <a:pPr marL="342900" indent="-342900">
              <a:buAutoNum type="arabicPeriod"/>
            </a:pPr>
            <a:r>
              <a:rPr lang="tr-TR"/>
              <a:t>Spor </a:t>
            </a:r>
            <a:r>
              <a:rPr lang="tr-TR" dirty="0"/>
              <a:t>Liseleri</a:t>
            </a:r>
          </a:p>
        </p:txBody>
      </p:sp>
      <p:sp>
        <p:nvSpPr>
          <p:cNvPr id="5" name="Metin kutusu 4">
            <a:extLst>
              <a:ext uri="{FF2B5EF4-FFF2-40B4-BE49-F238E27FC236}">
                <a16:creationId xmlns:a16="http://schemas.microsoft.com/office/drawing/2014/main" id="{47E22DEB-10AF-4786-9599-48C43CBBD300}"/>
              </a:ext>
            </a:extLst>
          </p:cNvPr>
          <p:cNvSpPr txBox="1"/>
          <p:nvPr/>
        </p:nvSpPr>
        <p:spPr>
          <a:xfrm>
            <a:off x="858129" y="3756074"/>
            <a:ext cx="5359791" cy="2308324"/>
          </a:xfrm>
          <a:prstGeom prst="rect">
            <a:avLst/>
          </a:prstGeom>
          <a:noFill/>
        </p:spPr>
        <p:txBody>
          <a:bodyPr wrap="square" rtlCol="0">
            <a:spAutoFit/>
          </a:bodyPr>
          <a:lstStyle/>
          <a:p>
            <a:r>
              <a:rPr lang="tr-TR" dirty="0"/>
              <a:t>Bu okullarda öğrencilere, orta öğretim düzeyinde ortak bir genel kültür kazandırmayı amaçlayan genel kültür dersleri ile birlikte endüstriyel teknik alanlarda mesleki formasyon verilmesini ve en az bir yabancı dil öğretilmesini amaçlayan, öğrencileri hem hayata, hem de yüksek öğrenime hazırlayan programlar uygulanmaktadır</a:t>
            </a:r>
            <a:r>
              <a:rPr lang="tr-TR"/>
              <a:t>. </a:t>
            </a:r>
          </a:p>
          <a:p>
            <a:r>
              <a:rPr lang="tr-TR"/>
              <a:t> </a:t>
            </a:r>
            <a:r>
              <a:rPr lang="tr-TR" dirty="0"/>
              <a:t>Anadolu teknik meslek liselerinin öğretim süresi 4 yıldır</a:t>
            </a:r>
          </a:p>
        </p:txBody>
      </p:sp>
    </p:spTree>
    <p:extLst>
      <p:ext uri="{BB962C8B-B14F-4D97-AF65-F5344CB8AC3E}">
        <p14:creationId xmlns:p14="http://schemas.microsoft.com/office/powerpoint/2010/main" val="239139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3A8FC2-A5BC-482C-B7AF-BD2E956A36C6}"/>
              </a:ext>
            </a:extLst>
          </p:cNvPr>
          <p:cNvSpPr>
            <a:spLocks noGrp="1"/>
          </p:cNvSpPr>
          <p:nvPr>
            <p:ph type="title"/>
          </p:nvPr>
        </p:nvSpPr>
        <p:spPr>
          <a:xfrm>
            <a:off x="3776273" y="681037"/>
            <a:ext cx="3508948" cy="907921"/>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br>
              <a:rPr lang="tr-TR" sz="3200" b="1" dirty="0">
                <a:effectLst/>
                <a:latin typeface="Calibri" panose="020F0502020204030204" pitchFamily="34" charset="0"/>
                <a:ea typeface="Calibri" panose="020F0502020204030204" pitchFamily="34" charset="0"/>
                <a:cs typeface="Times New Roman" panose="02020603050405020304" pitchFamily="18" charset="0"/>
              </a:rPr>
            </a:br>
            <a:br>
              <a:rPr lang="tr-TR" sz="3200" b="1" dirty="0">
                <a:effectLst/>
                <a:latin typeface="Calibri" panose="020F0502020204030204" pitchFamily="34" charset="0"/>
                <a:ea typeface="Calibri" panose="020F0502020204030204" pitchFamily="34" charset="0"/>
                <a:cs typeface="Times New Roman" panose="02020603050405020304" pitchFamily="18" charset="0"/>
              </a:rPr>
            </a:br>
            <a:r>
              <a:rPr lang="tr-TR" sz="3200" b="1" dirty="0">
                <a:effectLst/>
                <a:latin typeface="Calibri" panose="020F0502020204030204" pitchFamily="34" charset="0"/>
                <a:ea typeface="Calibri" panose="020F0502020204030204" pitchFamily="34" charset="0"/>
                <a:cs typeface="Times New Roman" panose="02020603050405020304" pitchFamily="18" charset="0"/>
              </a:rPr>
              <a:t>     SPOR LİSESİ</a:t>
            </a:r>
            <a:br>
              <a:rPr lang="tr-TR" sz="44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08D561DA-9EFC-441E-9046-E6D9B4F3E776}"/>
              </a:ext>
            </a:extLst>
          </p:cNvPr>
          <p:cNvSpPr>
            <a:spLocks noGrp="1"/>
          </p:cNvSpPr>
          <p:nvPr>
            <p:ph idx="1"/>
          </p:nvPr>
        </p:nvSpPr>
        <p:spPr>
          <a:xfrm>
            <a:off x="1662659" y="2303150"/>
            <a:ext cx="8080948" cy="2251700"/>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Spor liseleri; beden eğitimi ve sporla ilgili yüksek öğretim kurumlarının bulunduğu; spor lisesi programlarının uygulanabileceği kapalı spor salonu, futbol sahası ve benzeri spor alanları ile yeterli spor araç-gereci bulunan, fizikî alt yapısı uygun olan okullardır.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Bu okullara yetenek sınavı ile öğrenci alınmaktadır.</a:t>
            </a:r>
          </a:p>
          <a:p>
            <a:endParaRPr lang="tr-TR" dirty="0"/>
          </a:p>
        </p:txBody>
      </p:sp>
    </p:spTree>
    <p:extLst>
      <p:ext uri="{BB962C8B-B14F-4D97-AF65-F5344CB8AC3E}">
        <p14:creationId xmlns:p14="http://schemas.microsoft.com/office/powerpoint/2010/main" val="187313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59B5D8-EEC3-4ABA-9996-DE33923BA3EC}"/>
              </a:ext>
            </a:extLst>
          </p:cNvPr>
          <p:cNvSpPr>
            <a:spLocks noGrp="1"/>
          </p:cNvSpPr>
          <p:nvPr>
            <p:ph type="title"/>
          </p:nvPr>
        </p:nvSpPr>
        <p:spPr>
          <a:xfrm>
            <a:off x="3326568" y="589978"/>
            <a:ext cx="4663190" cy="849078"/>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br>
              <a:rPr lang="tr-TR" sz="1800" b="1" dirty="0">
                <a:effectLst/>
                <a:latin typeface="Calibri" panose="020F0502020204030204" pitchFamily="34" charset="0"/>
                <a:ea typeface="Calibri" panose="020F0502020204030204" pitchFamily="34" charset="0"/>
                <a:cs typeface="Times New Roman" panose="02020603050405020304" pitchFamily="18" charset="0"/>
              </a:rPr>
            </a:br>
            <a:br>
              <a:rPr lang="tr-TR" sz="3100" b="1" dirty="0">
                <a:effectLst/>
                <a:latin typeface="Calibri" panose="020F0502020204030204" pitchFamily="34" charset="0"/>
                <a:ea typeface="Calibri" panose="020F0502020204030204" pitchFamily="34" charset="0"/>
                <a:cs typeface="Times New Roman" panose="02020603050405020304" pitchFamily="18" charset="0"/>
              </a:rPr>
            </a:br>
            <a:r>
              <a:rPr lang="tr-TR" sz="3100" b="1" dirty="0">
                <a:effectLst/>
                <a:latin typeface="Calibri" panose="020F0502020204030204" pitchFamily="34" charset="0"/>
                <a:ea typeface="Calibri" panose="020F0502020204030204" pitchFamily="34" charset="0"/>
                <a:cs typeface="Times New Roman" panose="02020603050405020304" pitchFamily="18" charset="0"/>
              </a:rPr>
              <a:t>GÜZEL SANATLAR LİSESİ</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FFC06615-D076-45F6-88EB-72A4C987B653}"/>
              </a:ext>
            </a:extLst>
          </p:cNvPr>
          <p:cNvSpPr>
            <a:spLocks noGrp="1"/>
          </p:cNvSpPr>
          <p:nvPr>
            <p:ph idx="1"/>
          </p:nvPr>
        </p:nvSpPr>
        <p:spPr>
          <a:xfrm>
            <a:off x="838200" y="2025832"/>
            <a:ext cx="10515600" cy="2806336"/>
          </a:xfrm>
          <a:gradFill>
            <a:gsLst>
              <a:gs pos="7326">
                <a:srgbClr val="EFF2FA"/>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Ortaokul veya imam-hatip ortaokulu eğitimi üzerine öğrenim süresi dört yıl olan yatılı ve/veya gündüzlü olarak eğitim ve öğretim veren, öğrencilere güzel sanatlarla ilgili temel bilgi ve beceriler kazandırmayı ve güzel sanatlar alanında nitelikli insan yetiştirilmesine kaynaklık etmeyi amaçlayan ortaöğretim kurumlarıdır.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Anadolu güzel sanatlar liselerinde; Fonetik (müzik), Plastik sanatlar (</a:t>
            </a:r>
            <a:r>
              <a:rPr lang="tr-TR" sz="1800" dirty="0" err="1">
                <a:effectLst/>
                <a:latin typeface="Calibri" panose="020F0502020204030204" pitchFamily="34" charset="0"/>
                <a:ea typeface="Calibri" panose="020F0502020204030204" pitchFamily="34" charset="0"/>
                <a:cs typeface="Times New Roman" panose="02020603050405020304" pitchFamily="18" charset="0"/>
              </a:rPr>
              <a:t>resim,heykel</a:t>
            </a:r>
            <a:r>
              <a:rPr lang="tr-TR" sz="1800" dirty="0">
                <a:effectLst/>
                <a:latin typeface="Calibri" panose="020F0502020204030204" pitchFamily="34" charset="0"/>
                <a:ea typeface="Calibri" panose="020F0502020204030204" pitchFamily="34" charset="0"/>
                <a:cs typeface="Times New Roman" panose="02020603050405020304" pitchFamily="18" charset="0"/>
              </a:rPr>
              <a:t>), Drama (sahne ve görüntü) sanatları bölümleri vardır. </a:t>
            </a: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Times New Roman" panose="02020603050405020304" pitchFamily="18" charset="0"/>
              </a:rPr>
              <a:t>Bu okullara yetenek sınavı ile öğrenci alınmaktadır</a:t>
            </a:r>
          </a:p>
          <a:p>
            <a:pPr marL="0" indent="0">
              <a:buNone/>
            </a:pPr>
            <a:endParaRPr lang="tr-TR" dirty="0"/>
          </a:p>
        </p:txBody>
      </p:sp>
    </p:spTree>
    <p:extLst>
      <p:ext uri="{BB962C8B-B14F-4D97-AF65-F5344CB8AC3E}">
        <p14:creationId xmlns:p14="http://schemas.microsoft.com/office/powerpoint/2010/main" val="37681334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909</Words>
  <Application>Microsoft Office PowerPoint</Application>
  <PresentationFormat>Geniş ekran</PresentationFormat>
  <Paragraphs>91</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Wingdings</vt:lpstr>
      <vt:lpstr>Office Teması</vt:lpstr>
      <vt:lpstr>PowerPoint Sunusu</vt:lpstr>
      <vt:lpstr>  FEN LİSELERİ </vt:lpstr>
      <vt:lpstr>          SOSYAL BİLİMLER LİSELERİ </vt:lpstr>
      <vt:lpstr>   ANADOLU LİSELERİ </vt:lpstr>
      <vt:lpstr>  ÇOK PROGRAMLI LİSELER </vt:lpstr>
      <vt:lpstr>    ANADOLU İMAM HATİP LİSELERİ </vt:lpstr>
      <vt:lpstr>  MESLEKİ ve TEKNİK ANADOLU LİSELERİ </vt:lpstr>
      <vt:lpstr>       SPOR LİSESİ </vt:lpstr>
      <vt:lpstr>  GÜZEL SANATLAR LİSESİ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Gökhan Topal</dc:creator>
  <cp:lastModifiedBy>Pansiyon-Rehberlik</cp:lastModifiedBy>
  <cp:revision>7</cp:revision>
  <dcterms:created xsi:type="dcterms:W3CDTF">2021-05-27T11:32:39Z</dcterms:created>
  <dcterms:modified xsi:type="dcterms:W3CDTF">2021-05-27T12:37:17Z</dcterms:modified>
</cp:coreProperties>
</file>